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1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3"/>
  </p:notesMasterIdLst>
  <p:sldIdLst>
    <p:sldId id="256" r:id="rId2"/>
    <p:sldId id="916" r:id="rId3"/>
    <p:sldId id="917" r:id="rId4"/>
    <p:sldId id="686" r:id="rId5"/>
    <p:sldId id="890" r:id="rId6"/>
    <p:sldId id="900" r:id="rId7"/>
    <p:sldId id="891" r:id="rId8"/>
    <p:sldId id="913" r:id="rId9"/>
    <p:sldId id="892" r:id="rId10"/>
    <p:sldId id="902" r:id="rId11"/>
    <p:sldId id="903" r:id="rId12"/>
    <p:sldId id="905" r:id="rId13"/>
    <p:sldId id="904" r:id="rId14"/>
    <p:sldId id="906" r:id="rId15"/>
    <p:sldId id="876" r:id="rId16"/>
    <p:sldId id="862" r:id="rId17"/>
    <p:sldId id="863" r:id="rId18"/>
    <p:sldId id="868" r:id="rId19"/>
    <p:sldId id="893" r:id="rId20"/>
    <p:sldId id="915" r:id="rId21"/>
    <p:sldId id="791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218C2"/>
    <a:srgbClr val="0091D1"/>
    <a:srgbClr val="1C95CD"/>
    <a:srgbClr val="FFAAAA"/>
    <a:srgbClr val="3C9D3C"/>
    <a:srgbClr val="FFBA3B"/>
    <a:srgbClr val="0000FF"/>
    <a:srgbClr val="D52324"/>
    <a:srgbClr val="299F29"/>
    <a:srgbClr val="FF7E0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07" autoAdjust="0"/>
    <p:restoredTop sz="79645" autoAdjust="0"/>
  </p:normalViewPr>
  <p:slideViewPr>
    <p:cSldViewPr snapToGrid="0">
      <p:cViewPr varScale="1">
        <p:scale>
          <a:sx n="70" d="100"/>
          <a:sy n="70" d="100"/>
        </p:scale>
        <p:origin x="1363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42C8CA-A521-4254-86A7-6548A9107C3F}" type="datetimeFigureOut">
              <a:rPr lang="en-US" smtClean="0"/>
              <a:t>11/21/2024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F2F013-C680-4F1D-A725-B09F536C38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9750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0" i="0" dirty="0">
                <a:solidFill>
                  <a:srgbClr val="1A2E3B"/>
                </a:solidFill>
                <a:effectLst/>
                <a:latin typeface="Helvetica Neue"/>
              </a:rPr>
              <a:t>COSERO hydrological model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F2F013-C680-4F1D-A725-B09F536C38B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8568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at this point, it may bring back a lot of harsh memories trying to wrap your head around complex models….</a:t>
            </a:r>
          </a:p>
          <a:p>
            <a:r>
              <a:rPr lang="en-US" dirty="0"/>
              <a:t>Does *not* change the complexity of the model but changes the focus to explaining individual predictions</a:t>
            </a:r>
          </a:p>
          <a:p>
            <a:endParaRPr lang="en-US" dirty="0"/>
          </a:p>
          <a:p>
            <a:r>
              <a:rPr lang="en-US" dirty="0"/>
              <a:t>VOTE: How can we make this a global explanation? Can we take the training mean of the Jacobian? Can we take the training mean of the saliency map?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F2F013-C680-4F1D-A725-B09F536C38B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1902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Local Accuracy: SHAP values allocate the model output across features precisely.</a:t>
            </a:r>
          </a:p>
          <a:p>
            <a:r>
              <a:rPr lang="en-US" dirty="0"/>
              <a:t>Missingness: Missing features have no impact on the explanation.</a:t>
            </a:r>
          </a:p>
          <a:p>
            <a:r>
              <a:rPr lang="en-US" dirty="0"/>
              <a:t>Consistency: SHAP values consistently reflect changes in feature importance across models.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F2F013-C680-4F1D-A725-B09F536C38B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7988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F2F013-C680-4F1D-A725-B09F536C38B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5052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VOTE 1: What do you think the bias is?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F2F013-C680-4F1D-A725-B09F536C38B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4376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VOTE 2: In which cases do we need XAI?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F2F013-C680-4F1D-A725-B09F536C38B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7518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VOTE 3: Does reading the coefficient always work? In which cases does it not work? How can we solve this?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F2F013-C680-4F1D-A725-B09F536C38B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8166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 of Global explanation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F2F013-C680-4F1D-A725-B09F536C38B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3641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Vote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F2F013-C680-4F1D-A725-B09F536C38B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3655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Strict PDP vs. M-plots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F2F013-C680-4F1D-A725-B09F536C38B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9616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 layer = similar to logistic regression </a:t>
            </a:r>
          </a:p>
          <a:p>
            <a:r>
              <a:rPr lang="en-US" dirty="0"/>
              <a:t>2 layers = shallow neural network</a:t>
            </a:r>
          </a:p>
          <a:p>
            <a:r>
              <a:rPr lang="en-US" dirty="0"/>
              <a:t>Deep learning = 3 layers and above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F2F013-C680-4F1D-A725-B09F536C38B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2105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22363"/>
            <a:ext cx="10363200" cy="2387600"/>
          </a:xfrm>
        </p:spPr>
        <p:txBody>
          <a:bodyPr anchor="b"/>
          <a:lstStyle>
            <a:lvl1pPr algn="ctr">
              <a:defRPr sz="60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defRPr>
            </a:lvl1pPr>
          </a:lstStyle>
          <a:p>
            <a:fld id="{9709A697-9556-4636-ADD7-C14036D27B5A}" type="datetime1">
              <a:rPr lang="en-US" smtClean="0"/>
              <a:t>11/21/2024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8">
            <a:extLst>
              <a:ext uri="{FF2B5EF4-FFF2-40B4-BE49-F238E27FC236}">
                <a16:creationId xmlns:a16="http://schemas.microsoft.com/office/drawing/2014/main" id="{97C9A0B1-3A81-4EE2-BC0F-9246E43676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0"/>
            <a:ext cx="2743200" cy="365125"/>
          </a:xfrm>
        </p:spPr>
        <p:txBody>
          <a:bodyPr/>
          <a:lstStyle/>
          <a:p>
            <a:fld id="{A5686A01-FA10-4E06-92C7-92734750F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1345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35C72-5A6E-4C5D-A140-0F430B42233B}" type="datetime1">
              <a:rPr lang="en-US" smtClean="0"/>
              <a:t>11/21/2024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86A01-FA10-4E06-92C7-92734750F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157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AFC8F-4F6E-4D8C-B539-DD061C8756D5}" type="datetime1">
              <a:rPr lang="en-US" smtClean="0"/>
              <a:t>11/21/2024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86A01-FA10-4E06-92C7-92734750F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3584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032900"/>
            <a:ext cx="12192000" cy="1325563"/>
          </a:xfrm>
        </p:spPr>
        <p:txBody>
          <a:bodyPr/>
          <a:lstStyle>
            <a:lvl1pPr algn="ctr">
              <a:defRPr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358463"/>
            <a:ext cx="12192000" cy="3818500"/>
          </a:xfrm>
        </p:spPr>
        <p:txBody>
          <a:bodyPr/>
          <a:lstStyle>
            <a:lvl1pPr>
              <a:defRPr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defRPr>
            </a:lvl1pPr>
            <a:lvl2pPr>
              <a:defRPr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defRPr>
            </a:lvl2pPr>
            <a:lvl3pPr>
              <a:defRPr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defRPr>
            </a:lvl3pPr>
            <a:lvl4pPr>
              <a:defRPr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defRPr>
            </a:lvl4pPr>
            <a:lvl5pPr>
              <a:defRPr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defRPr>
            </a:lvl1pPr>
          </a:lstStyle>
          <a:p>
            <a:fld id="{0F6E66B7-9B35-4B7B-9932-B0DB6C7780B0}" type="datetime1">
              <a:rPr lang="en-US" smtClean="0"/>
              <a:t>11/21/2024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8">
            <a:extLst>
              <a:ext uri="{FF2B5EF4-FFF2-40B4-BE49-F238E27FC236}">
                <a16:creationId xmlns:a16="http://schemas.microsoft.com/office/drawing/2014/main" id="{95F618E1-985E-48A0-8864-543C934DB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0"/>
            <a:ext cx="2743200" cy="365125"/>
          </a:xfrm>
        </p:spPr>
        <p:txBody>
          <a:bodyPr/>
          <a:lstStyle/>
          <a:p>
            <a:fld id="{A5686A01-FA10-4E06-92C7-92734750F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6961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194678-864D-4970-8E71-CC0335BFB9F7}" type="datetime1">
              <a:rPr lang="en-US" smtClean="0"/>
              <a:t>11/21/2024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Slide Number Placeholder 8">
            <a:extLst>
              <a:ext uri="{FF2B5EF4-FFF2-40B4-BE49-F238E27FC236}">
                <a16:creationId xmlns:a16="http://schemas.microsoft.com/office/drawing/2014/main" id="{5630459C-811D-4DC4-9E77-A40A3737A6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0"/>
            <a:ext cx="2743200" cy="365125"/>
          </a:xfrm>
        </p:spPr>
        <p:txBody>
          <a:bodyPr/>
          <a:lstStyle/>
          <a:p>
            <a:fld id="{A5686A01-FA10-4E06-92C7-92734750F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4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2368195"/>
            <a:ext cx="5181600" cy="38087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368195"/>
            <a:ext cx="5181600" cy="38087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03B7-1D8F-458E-93B0-CB00AB025C6C}" type="datetime1">
              <a:rPr lang="en-US" smtClean="0"/>
              <a:t>11/21/2024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86A01-FA10-4E06-92C7-92734750F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6950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1030147"/>
            <a:ext cx="10515600" cy="10417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6611" y="2098062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948168"/>
            <a:ext cx="5157787" cy="324149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2098061"/>
            <a:ext cx="5183188" cy="85010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948167"/>
            <a:ext cx="5183188" cy="32414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45CCD-FD48-4957-97BB-996D1D1F5A92}" type="datetime1">
              <a:rPr lang="en-US" smtClean="0"/>
              <a:t>11/21/2024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86A01-FA10-4E06-92C7-92734750F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9188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61E08-FE4F-4BA0-9A4F-ABAA1AAD8933}" type="datetime1">
              <a:rPr lang="en-US" smtClean="0"/>
              <a:t>11/21/2024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86A01-FA10-4E06-92C7-92734750F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986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F070D-6507-42AD-8A7A-A1A51651946D}" type="datetime1">
              <a:rPr lang="en-US" smtClean="0"/>
              <a:t>11/21/2024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A5686A01-FA10-4E06-92C7-92734750F4C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03414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6BB3DE-6B60-4982-9E73-506458BA3016}" type="datetime1">
              <a:rPr lang="en-US" smtClean="0"/>
              <a:t>11/21/2024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86A01-FA10-4E06-92C7-92734750F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016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C7062-7E19-4F5A-9C80-6631C3BA90C9}" type="datetime1">
              <a:rPr lang="en-US" smtClean="0"/>
              <a:t>11/21/2024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86A01-FA10-4E06-92C7-92734750F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4595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-2" y="1042632"/>
            <a:ext cx="12192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0" y="2368195"/>
            <a:ext cx="12192000" cy="33087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E9409E-6722-4D1D-BF68-530DA15E46E8}" type="datetime1">
              <a:rPr lang="en-US" smtClean="0"/>
              <a:t>11/21/2024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724400" y="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fld id="{A5686A01-FA10-4E06-92C7-92734750F4C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96E69C-EA8C-4B37-8F1F-BD0C3836FBCC}"/>
              </a:ext>
            </a:extLst>
          </p:cNvPr>
          <p:cNvSpPr/>
          <p:nvPr userDrawn="1"/>
        </p:nvSpPr>
        <p:spPr>
          <a:xfrm>
            <a:off x="0" y="-1"/>
            <a:ext cx="12192000" cy="1018800"/>
          </a:xfrm>
          <a:prstGeom prst="rect">
            <a:avLst/>
          </a:prstGeom>
          <a:solidFill>
            <a:sysClr val="windowText" lastClr="000000"/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MU Sans Serif"/>
              <a:ea typeface="+mn-ea"/>
              <a:cs typeface="+mn-cs"/>
            </a:endParaRPr>
          </a:p>
        </p:txBody>
      </p: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4DB37FD6-FFD6-4A3C-9780-6C460EED70A4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811197" cy="1018799"/>
          </a:xfrm>
          <a:prstGeom prst="rect">
            <a:avLst/>
          </a:prstGeom>
        </p:spPr>
      </p:pic>
      <p:pic>
        <p:nvPicPr>
          <p:cNvPr id="9" name="Picture 8" descr="Icon&#10;&#10;Description automatically generated with low confidence">
            <a:extLst>
              <a:ext uri="{FF2B5EF4-FFF2-40B4-BE49-F238E27FC236}">
                <a16:creationId xmlns:a16="http://schemas.microsoft.com/office/drawing/2014/main" id="{649FCEFC-7013-4222-9013-007F01EDB21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17044" b="27229"/>
          <a:stretch/>
        </p:blipFill>
        <p:spPr>
          <a:xfrm>
            <a:off x="9810109" y="139405"/>
            <a:ext cx="2381891" cy="7399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6DF48FB-FA9B-4BA8-9E58-F2CC58B0160A}"/>
              </a:ext>
            </a:extLst>
          </p:cNvPr>
          <p:cNvSpPr txBox="1"/>
          <p:nvPr userDrawn="1"/>
        </p:nvSpPr>
        <p:spPr>
          <a:xfrm>
            <a:off x="-2" y="371432"/>
            <a:ext cx="12192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ML for Earth &amp; Env Sci (Week 8, FA2023)</a:t>
            </a:r>
          </a:p>
        </p:txBody>
      </p:sp>
      <p:sp>
        <p:nvSpPr>
          <p:cNvPr id="11" name="Slide Number Placeholder 13">
            <a:extLst>
              <a:ext uri="{FF2B5EF4-FFF2-40B4-BE49-F238E27FC236}">
                <a16:creationId xmlns:a16="http://schemas.microsoft.com/office/drawing/2014/main" id="{73B6DC2F-9988-447F-A7C3-709BC237347B}"/>
              </a:ext>
            </a:extLst>
          </p:cNvPr>
          <p:cNvSpPr txBox="1">
            <a:spLocks/>
          </p:cNvSpPr>
          <p:nvPr userDrawn="1"/>
        </p:nvSpPr>
        <p:spPr>
          <a:xfrm>
            <a:off x="4724400" y="-194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686A01-FA10-4E06-92C7-92734750F4C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MU Sans Serif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MU Sans Serif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3826216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scikit-learn.org/stable/auto_examples/ensemble/plot_forest_importances.html" TargetMode="Externa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hyperlink" Target="https://shap.readthedocs.io/en/latest/" TargetMode="Externa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26.pn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notesSlide" Target="../notesSlides/notesSlide9.xml"/><Relationship Id="rId9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016C7CF-C9AD-402D-B1D3-EA17ED29E245}"/>
              </a:ext>
            </a:extLst>
          </p:cNvPr>
          <p:cNvSpPr/>
          <p:nvPr/>
        </p:nvSpPr>
        <p:spPr>
          <a:xfrm>
            <a:off x="0" y="-1"/>
            <a:ext cx="12192000" cy="1018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50C51A0F-DE65-4DD8-AF36-9706BB26E2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811197" cy="1018799"/>
          </a:xfrm>
          <a:prstGeom prst="rect">
            <a:avLst/>
          </a:prstGeom>
        </p:spPr>
      </p:pic>
      <p:pic>
        <p:nvPicPr>
          <p:cNvPr id="12" name="Picture 11" descr="Icon&#10;&#10;Description automatically generated with low confidence">
            <a:extLst>
              <a:ext uri="{FF2B5EF4-FFF2-40B4-BE49-F238E27FC236}">
                <a16:creationId xmlns:a16="http://schemas.microsoft.com/office/drawing/2014/main" id="{9C72AAB3-16B0-469E-961C-93A20A58C50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17044" b="27229"/>
          <a:stretch/>
        </p:blipFill>
        <p:spPr>
          <a:xfrm>
            <a:off x="9810109" y="139405"/>
            <a:ext cx="2381891" cy="73998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36F0208-B091-4A8E-B00F-31B1AEF44E7D}"/>
              </a:ext>
            </a:extLst>
          </p:cNvPr>
          <p:cNvSpPr txBox="1"/>
          <p:nvPr/>
        </p:nvSpPr>
        <p:spPr>
          <a:xfrm>
            <a:off x="-2" y="371432"/>
            <a:ext cx="12192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/>
              <a:t>ML for Earth &amp; Env Sci (Week 7, SP2022)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CD8FF54A-18CE-4A3A-B2EA-52A0A2C3D0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-1944"/>
            <a:ext cx="2743200" cy="365125"/>
          </a:xfrm>
        </p:spPr>
        <p:txBody>
          <a:bodyPr/>
          <a:lstStyle/>
          <a:p>
            <a:pPr algn="ctr"/>
            <a:fld id="{A5686A01-FA10-4E06-92C7-92734750F4C6}" type="slidenum">
              <a:rPr lang="en-US" smtClean="0"/>
              <a:pPr algn="ctr"/>
              <a:t>1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7DA628A-64D9-409C-9EE5-F72C664B46BC}"/>
              </a:ext>
            </a:extLst>
          </p:cNvPr>
          <p:cNvSpPr txBox="1"/>
          <p:nvPr/>
        </p:nvSpPr>
        <p:spPr>
          <a:xfrm>
            <a:off x="74429" y="1027050"/>
            <a:ext cx="1211757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/>
              <a:t>How can we better understand and communicate our ML predictions?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1ACAF78-AFE8-4673-9494-6FEEAE38F29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84" t="50088" r="3646"/>
          <a:stretch/>
        </p:blipFill>
        <p:spPr>
          <a:xfrm>
            <a:off x="-16820" y="1618279"/>
            <a:ext cx="7218927" cy="483315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454CE09-042A-4352-B621-F668D6A3EBD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3019" t="9143" r="1855"/>
          <a:stretch/>
        </p:blipFill>
        <p:spPr>
          <a:xfrm>
            <a:off x="7202110" y="1618280"/>
            <a:ext cx="4988558" cy="483315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5B444F1-414A-4203-B7FC-2DEE7FB4C090}"/>
              </a:ext>
            </a:extLst>
          </p:cNvPr>
          <p:cNvSpPr txBox="1"/>
          <p:nvPr/>
        </p:nvSpPr>
        <p:spPr>
          <a:xfrm>
            <a:off x="5747676" y="6488668"/>
            <a:ext cx="64429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i="1" u="sng" dirty="0"/>
              <a:t>Source</a:t>
            </a:r>
            <a:r>
              <a:rPr lang="en-US" i="1" dirty="0"/>
              <a:t>: Gagne et al. (2019)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9CDEA1-726B-455E-9812-0E7424636482}"/>
              </a:ext>
            </a:extLst>
          </p:cNvPr>
          <p:cNvSpPr txBox="1"/>
          <p:nvPr/>
        </p:nvSpPr>
        <p:spPr>
          <a:xfrm>
            <a:off x="-16820" y="6488668"/>
            <a:ext cx="9489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i="1" dirty="0"/>
              <a:t>(Left) Which neurons activate? (Right) Which patterns maximize the probability of severe hail?</a:t>
            </a:r>
          </a:p>
        </p:txBody>
      </p:sp>
    </p:spTree>
    <p:extLst>
      <p:ext uri="{BB962C8B-B14F-4D97-AF65-F5344CB8AC3E}">
        <p14:creationId xmlns:p14="http://schemas.microsoft.com/office/powerpoint/2010/main" val="971605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BFC6694-3661-46A0-A1C5-23FEF1E31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86A01-FA10-4E06-92C7-92734750F4C6}" type="slidenum">
              <a:rPr lang="en-US" smtClean="0"/>
              <a:t>10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8F6A859-5DFC-467A-A0E0-34D79540703B}"/>
              </a:ext>
            </a:extLst>
          </p:cNvPr>
          <p:cNvSpPr/>
          <p:nvPr/>
        </p:nvSpPr>
        <p:spPr>
          <a:xfrm>
            <a:off x="8750085" y="6488668"/>
            <a:ext cx="344191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1" u="sng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Source</a:t>
            </a:r>
            <a:r>
              <a:rPr kumimoji="0" lang="de-DE" sz="1800" b="0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: </a:t>
            </a:r>
            <a:r>
              <a:rPr kumimoji="0" lang="en-US" sz="1800" b="0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Beucler et al. (2021)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71A3EF-9F95-464F-B5C6-3DBB5A055837}"/>
              </a:ext>
            </a:extLst>
          </p:cNvPr>
          <p:cNvSpPr txBox="1"/>
          <p:nvPr/>
        </p:nvSpPr>
        <p:spPr>
          <a:xfrm>
            <a:off x="6876051" y="3692482"/>
            <a:ext cx="531594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u="sng" dirty="0"/>
              <a:t> </a:t>
            </a:r>
            <a:endParaRPr lang="en-US" sz="3000" dirty="0"/>
          </a:p>
          <a:p>
            <a:pPr algn="l"/>
            <a:endParaRPr lang="en-US" sz="3000" dirty="0"/>
          </a:p>
          <a:p>
            <a:pPr algn="l"/>
            <a:r>
              <a:rPr lang="en-US" sz="3000" u="sng" dirty="0"/>
              <a:t>Feature importance</a:t>
            </a:r>
            <a:r>
              <a:rPr lang="en-US" sz="3000" dirty="0"/>
              <a:t>:</a:t>
            </a:r>
          </a:p>
          <a:p>
            <a:pPr algn="l"/>
            <a:r>
              <a:rPr lang="en-US" sz="3000" dirty="0">
                <a:solidFill>
                  <a:srgbClr val="00B0F0"/>
                </a:solidFill>
              </a:rPr>
              <a:t>(One sample)</a:t>
            </a:r>
            <a:r>
              <a:rPr lang="en-US" sz="3000" dirty="0"/>
              <a:t> Compare terms</a:t>
            </a:r>
          </a:p>
          <a:p>
            <a:pPr algn="l"/>
            <a:r>
              <a:rPr lang="en-US" sz="3000" dirty="0">
                <a:solidFill>
                  <a:srgbClr val="C218C2"/>
                </a:solidFill>
              </a:rPr>
              <a:t>(Entire set) </a:t>
            </a:r>
            <a:r>
              <a:rPr lang="en-US" sz="3000" dirty="0"/>
              <a:t>Average absolute terms over the entire set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CCD37C8-ED7E-4891-9F40-3375A95F6523}"/>
              </a:ext>
            </a:extLst>
          </p:cNvPr>
          <p:cNvSpPr txBox="1">
            <a:spLocks/>
          </p:cNvSpPr>
          <p:nvPr/>
        </p:nvSpPr>
        <p:spPr>
          <a:xfrm>
            <a:off x="-2" y="1042633"/>
            <a:ext cx="12192000" cy="9182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00B0F0"/>
                </a:solidFill>
              </a:rPr>
              <a:t>Local (sample-level)</a:t>
            </a:r>
            <a:r>
              <a:rPr lang="en-US" dirty="0"/>
              <a:t> </a:t>
            </a:r>
            <a:r>
              <a:rPr lang="en-US" dirty="0">
                <a:cs typeface="Times New Roman" panose="02020603050405020304" pitchFamily="18" charset="0"/>
              </a:rPr>
              <a:t>≠ </a:t>
            </a:r>
            <a:r>
              <a:rPr lang="en-US" dirty="0">
                <a:solidFill>
                  <a:srgbClr val="C218C2"/>
                </a:solidFill>
                <a:cs typeface="Times New Roman" panose="02020603050405020304" pitchFamily="18" charset="0"/>
              </a:rPr>
              <a:t>Global</a:t>
            </a:r>
            <a:r>
              <a:rPr lang="en-US" dirty="0">
                <a:cs typeface="Times New Roman" panose="02020603050405020304" pitchFamily="18" charset="0"/>
              </a:rPr>
              <a:t> Explanation</a:t>
            </a:r>
            <a:endParaRPr lang="en-US" dirty="0"/>
          </a:p>
        </p:txBody>
      </p:sp>
      <p:sp>
        <p:nvSpPr>
          <p:cNvPr id="12" name="Arrow: U-Turn 11">
            <a:extLst>
              <a:ext uri="{FF2B5EF4-FFF2-40B4-BE49-F238E27FC236}">
                <a16:creationId xmlns:a16="http://schemas.microsoft.com/office/drawing/2014/main" id="{43DD390A-48A4-44A1-8B4F-438C2162227B}"/>
              </a:ext>
            </a:extLst>
          </p:cNvPr>
          <p:cNvSpPr/>
          <p:nvPr/>
        </p:nvSpPr>
        <p:spPr>
          <a:xfrm flipV="1">
            <a:off x="3810000" y="1956479"/>
            <a:ext cx="3657600" cy="1265846"/>
          </a:xfrm>
          <a:prstGeom prst="uturnArrow">
            <a:avLst>
              <a:gd name="adj1" fmla="val 25000"/>
              <a:gd name="adj2" fmla="val 25000"/>
              <a:gd name="adj3" fmla="val 25000"/>
              <a:gd name="adj4" fmla="val 43750"/>
              <a:gd name="adj5" fmla="val 100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A4B42E0-1D3D-4692-983C-3630F5665E77}"/>
              </a:ext>
            </a:extLst>
          </p:cNvPr>
          <p:cNvSpPr txBox="1"/>
          <p:nvPr/>
        </p:nvSpPr>
        <p:spPr>
          <a:xfrm>
            <a:off x="3810000" y="3222325"/>
            <a:ext cx="3657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>
                <a:solidFill>
                  <a:srgbClr val="00B0F0"/>
                </a:solidFill>
              </a:rPr>
              <a:t>Ensemble mean of</a:t>
            </a:r>
            <a:br>
              <a:rPr lang="en-US" sz="3000" dirty="0">
                <a:solidFill>
                  <a:srgbClr val="00B0F0"/>
                </a:solidFill>
              </a:rPr>
            </a:br>
            <a:r>
              <a:rPr lang="en-US" sz="3000" dirty="0">
                <a:solidFill>
                  <a:srgbClr val="00B0F0"/>
                </a:solidFill>
              </a:rPr>
              <a:t>absolute values</a:t>
            </a:r>
          </a:p>
        </p:txBody>
      </p:sp>
    </p:spTree>
    <p:extLst>
      <p:ext uri="{BB962C8B-B14F-4D97-AF65-F5344CB8AC3E}">
        <p14:creationId xmlns:p14="http://schemas.microsoft.com/office/powerpoint/2010/main" val="4278290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855C9E-3020-46D6-B491-80C825A0A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Permutation</a:t>
            </a:r>
            <a:r>
              <a:rPr lang="en-US" dirty="0"/>
              <a:t> </a:t>
            </a:r>
            <a:r>
              <a:rPr lang="en-US" b="1" dirty="0"/>
              <a:t>feature importance</a:t>
            </a:r>
            <a:r>
              <a:rPr lang="en-US" dirty="0"/>
              <a:t> = Increase in prediction error in response to feature permutation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B38937-6C24-42D8-9B08-907CEC492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86A01-FA10-4E06-92C7-92734750F4C6}" type="slidenum">
              <a:rPr lang="en-US" smtClean="0"/>
              <a:t>11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D10D6D-E891-459D-B49E-2BF4C8B291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" y="5124115"/>
            <a:ext cx="12192000" cy="173388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A976CAA-B92E-4954-B22C-5AF9DC20D868}"/>
              </a:ext>
            </a:extLst>
          </p:cNvPr>
          <p:cNvSpPr txBox="1"/>
          <p:nvPr/>
        </p:nvSpPr>
        <p:spPr>
          <a:xfrm>
            <a:off x="0" y="4500880"/>
            <a:ext cx="12192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u="sng" dirty="0"/>
              <a:t>For your project</a:t>
            </a:r>
            <a:r>
              <a:rPr lang="en-US" sz="3000" dirty="0"/>
              <a:t>: Calculate </a:t>
            </a:r>
            <a:r>
              <a:rPr lang="en-US" sz="3000" i="1" dirty="0"/>
              <a:t>random</a:t>
            </a:r>
            <a:r>
              <a:rPr lang="en-US" sz="3000" dirty="0"/>
              <a:t> PFI on test data using e.g., scikit-learn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6C9FFC6-4140-479F-B5C1-86A2F4BC37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87178" y="2310024"/>
            <a:ext cx="3004820" cy="215623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61EC401-81DD-45D9-89E6-4A636B0DD9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2357" y="2310024"/>
            <a:ext cx="3004821" cy="215492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8A13A69-030F-46EB-9682-8C9636438678}"/>
              </a:ext>
            </a:extLst>
          </p:cNvPr>
          <p:cNvSpPr txBox="1"/>
          <p:nvPr/>
        </p:nvSpPr>
        <p:spPr>
          <a:xfrm>
            <a:off x="0" y="3045702"/>
            <a:ext cx="618235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/>
              <a:t>Predicting bike counts with SVM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75C31B1-78C4-481A-BD77-D8A5B194668F}"/>
              </a:ext>
            </a:extLst>
          </p:cNvPr>
          <p:cNvSpPr txBox="1"/>
          <p:nvPr/>
        </p:nvSpPr>
        <p:spPr>
          <a:xfrm>
            <a:off x="5008880" y="2308713"/>
            <a:ext cx="117347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/>
              <a:t>temp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6358838-A5CD-4136-AFC5-5F006C7A0411}"/>
              </a:ext>
            </a:extLst>
          </p:cNvPr>
          <p:cNvSpPr txBox="1"/>
          <p:nvPr/>
        </p:nvSpPr>
        <p:spPr>
          <a:xfrm>
            <a:off x="4196080" y="3912264"/>
            <a:ext cx="198627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/>
              <a:t>⚠️holiday</a:t>
            </a:r>
          </a:p>
        </p:txBody>
      </p:sp>
    </p:spTree>
    <p:extLst>
      <p:ext uri="{BB962C8B-B14F-4D97-AF65-F5344CB8AC3E}">
        <p14:creationId xmlns:p14="http://schemas.microsoft.com/office/powerpoint/2010/main" val="54056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/>
      <p:bldP spid="11" grpId="0"/>
      <p:bldP spid="1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018CD7-258D-41CF-B338-B22DB6036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Model-</a:t>
            </a:r>
            <a:r>
              <a:rPr lang="en-US" b="1" dirty="0"/>
              <a:t>agnostic</a:t>
            </a:r>
            <a:r>
              <a:rPr lang="en-US" dirty="0"/>
              <a:t> versus </a:t>
            </a:r>
            <a:r>
              <a:rPr lang="en-US" b="1" dirty="0"/>
              <a:t>model-specific</a:t>
            </a:r>
            <a:r>
              <a:rPr lang="en-US" dirty="0"/>
              <a:t> explanation</a:t>
            </a:r>
            <a:br>
              <a:rPr lang="en-US" dirty="0"/>
            </a:br>
            <a:r>
              <a:rPr lang="en-US" dirty="0"/>
              <a:t>Example: Random forests (see final project)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E37495D-F85F-40FA-9B64-5EFB617A9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86A01-FA10-4E06-92C7-92734750F4C6}" type="slidenum">
              <a:rPr lang="en-US" smtClean="0"/>
              <a:t>12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DBAAB4-3D5E-448E-A334-F339E3F3FE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3280" y="2286000"/>
            <a:ext cx="4998720" cy="42411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7DFAAAD-4AA3-481E-93F5-5F3F27FF51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" y="2285640"/>
            <a:ext cx="5588004" cy="424317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BF9A16F-46C2-4391-AEE9-5506F7435703}"/>
              </a:ext>
            </a:extLst>
          </p:cNvPr>
          <p:cNvSpPr txBox="1"/>
          <p:nvPr/>
        </p:nvSpPr>
        <p:spPr>
          <a:xfrm>
            <a:off x="1524002" y="6488667"/>
            <a:ext cx="10667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i="1" u="sng" dirty="0"/>
              <a:t>Source:</a:t>
            </a:r>
            <a:r>
              <a:rPr lang="en-US" i="1" dirty="0"/>
              <a:t> </a:t>
            </a:r>
            <a:r>
              <a:rPr lang="en-US" i="1" dirty="0">
                <a:hlinkClick r:id="rId5"/>
              </a:rPr>
              <a:t>https://scikit-learn.org/stable/auto_examples/ensemble/plot_forest_importances.html</a:t>
            </a:r>
            <a:r>
              <a:rPr lang="en-US" i="1" dirty="0"/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D2F332-A17C-4094-B66E-F21F8C32D355}"/>
              </a:ext>
            </a:extLst>
          </p:cNvPr>
          <p:cNvSpPr txBox="1"/>
          <p:nvPr/>
        </p:nvSpPr>
        <p:spPr>
          <a:xfrm>
            <a:off x="3220720" y="3535680"/>
            <a:ext cx="215392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>
                <a:solidFill>
                  <a:schemeClr val="bg1"/>
                </a:solidFill>
              </a:rPr>
              <a:t>Random </a:t>
            </a:r>
          </a:p>
          <a:p>
            <a:pPr algn="ctr"/>
            <a:r>
              <a:rPr lang="en-US" sz="3000" dirty="0">
                <a:solidFill>
                  <a:schemeClr val="bg1"/>
                </a:solidFill>
              </a:rPr>
              <a:t>Feature</a:t>
            </a:r>
          </a:p>
          <a:p>
            <a:pPr algn="ctr"/>
            <a:r>
              <a:rPr lang="en-US" sz="3000" dirty="0">
                <a:solidFill>
                  <a:schemeClr val="bg1"/>
                </a:solidFill>
              </a:rPr>
              <a:t>Permutation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BD4144-3067-4CC7-9E6C-9E7B84542BD7}"/>
              </a:ext>
            </a:extLst>
          </p:cNvPr>
          <p:cNvSpPr txBox="1"/>
          <p:nvPr/>
        </p:nvSpPr>
        <p:spPr>
          <a:xfrm>
            <a:off x="9895840" y="3798264"/>
            <a:ext cx="214376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>
                <a:solidFill>
                  <a:schemeClr val="bg1"/>
                </a:solidFill>
              </a:rPr>
              <a:t>Mean Decrease Impurity</a:t>
            </a:r>
          </a:p>
        </p:txBody>
      </p:sp>
    </p:spTree>
    <p:extLst>
      <p:ext uri="{BB962C8B-B14F-4D97-AF65-F5344CB8AC3E}">
        <p14:creationId xmlns:p14="http://schemas.microsoft.com/office/powerpoint/2010/main" val="581407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018CD7-258D-41CF-B338-B22DB6036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Model-</a:t>
            </a:r>
            <a:r>
              <a:rPr lang="en-US" b="1" dirty="0"/>
              <a:t>agnostic</a:t>
            </a:r>
            <a:r>
              <a:rPr lang="en-US" dirty="0"/>
              <a:t> versus </a:t>
            </a:r>
            <a:r>
              <a:rPr lang="en-US" b="1" dirty="0"/>
              <a:t>model-specific</a:t>
            </a:r>
            <a:r>
              <a:rPr lang="en-US" dirty="0"/>
              <a:t> explanation</a:t>
            </a:r>
            <a:br>
              <a:rPr lang="en-US" dirty="0"/>
            </a:br>
            <a:r>
              <a:rPr lang="en-US" dirty="0"/>
              <a:t>Example 2: </a:t>
            </a:r>
            <a:r>
              <a:rPr lang="en-US" dirty="0" err="1"/>
              <a:t>SHAPley</a:t>
            </a:r>
            <a:r>
              <a:rPr lang="en-US" dirty="0"/>
              <a:t> values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E37495D-F85F-40FA-9B64-5EFB617A9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86A01-FA10-4E06-92C7-92734750F4C6}" type="slidenum">
              <a:rPr lang="en-US" smtClean="0"/>
              <a:t>13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7F8EB6C-60F9-47EF-8E7C-6DFF3CD08C27}"/>
              </a:ext>
            </a:extLst>
          </p:cNvPr>
          <p:cNvSpPr/>
          <p:nvPr/>
        </p:nvSpPr>
        <p:spPr>
          <a:xfrm>
            <a:off x="7836773" y="6211668"/>
            <a:ext cx="435522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1" u="sng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Source</a:t>
            </a:r>
            <a:r>
              <a:rPr kumimoji="0" lang="de-DE" sz="1800" b="0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: </a:t>
            </a:r>
            <a:r>
              <a:rPr kumimoji="0" lang="en-US" sz="1800" b="0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Shapley (1951), </a:t>
            </a:r>
            <a:r>
              <a:rPr kumimoji="0" lang="en-US" sz="1800" b="0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hlinkClick r:id="rId2"/>
              </a:rPr>
              <a:t>https://shap.readthedocs.io/en/latest/</a:t>
            </a:r>
            <a:r>
              <a:rPr kumimoji="0" lang="en-US" sz="1800" b="0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0C129A9-7BA2-452C-847E-F52AA1585D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2596" y="2488557"/>
            <a:ext cx="7929370" cy="44210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261F022-E508-4D43-AA8D-7FB9858FC8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2412" y="2488556"/>
            <a:ext cx="4459586" cy="142368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BBB59FA-BA00-4251-AC42-7E45FD4110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36773" y="3894973"/>
            <a:ext cx="3151649" cy="109941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F3D62B8-3745-4EAF-BBB5-F250243CBF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36773" y="5191618"/>
            <a:ext cx="2486683" cy="109941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74C2966-7EA0-4A72-B3F9-1BDCE14152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62205" y="4577696"/>
            <a:ext cx="2655807" cy="1205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02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1E562-E4E3-4EF8-8622-64FE959FB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Partial Dependence Plots</a:t>
            </a:r>
            <a:r>
              <a:rPr lang="en-US" dirty="0"/>
              <a:t> “</a:t>
            </a:r>
            <a:r>
              <a:rPr lang="en-US" sz="4400" dirty="0"/>
              <a:t>show the marginal effect of 1 or 2 inputs on the predicted outputs”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68DAFF4-C77D-4AC1-9742-66B92D808A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86A01-FA10-4E06-92C7-92734750F4C6}" type="slidenum">
              <a:rPr lang="en-US" smtClean="0"/>
              <a:t>14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EABDF0-77C0-4311-9C2D-1A64A875D5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542" r="3436" b="5547"/>
          <a:stretch/>
        </p:blipFill>
        <p:spPr>
          <a:xfrm>
            <a:off x="1232332" y="2368195"/>
            <a:ext cx="10954251" cy="4489805"/>
          </a:xfrm>
          <a:prstGeom prst="rect">
            <a:avLst/>
          </a:prstGeom>
        </p:spPr>
      </p:pic>
      <p:pic>
        <p:nvPicPr>
          <p:cNvPr id="7" name="Picture 6" descr="Icon&#10;&#10;Description automatically generated with medium confidence">
            <a:extLst>
              <a:ext uri="{FF2B5EF4-FFF2-40B4-BE49-F238E27FC236}">
                <a16:creationId xmlns:a16="http://schemas.microsoft.com/office/drawing/2014/main" id="{5A50D59F-337C-4D21-B38D-9BA11E7E47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902" y="6016762"/>
            <a:ext cx="835773" cy="844131"/>
          </a:xfrm>
          <a:prstGeom prst="rect">
            <a:avLst/>
          </a:prstGeom>
        </p:spPr>
      </p:pic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98D18873-54EA-4956-957F-5F89BEF5A0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08613"/>
            <a:ext cx="1226917" cy="660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450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401132-71BD-4F1B-9293-549BD3322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1042633"/>
            <a:ext cx="12192000" cy="1094512"/>
          </a:xfrm>
        </p:spPr>
        <p:txBody>
          <a:bodyPr>
            <a:normAutofit fontScale="90000"/>
          </a:bodyPr>
          <a:lstStyle/>
          <a:p>
            <a:r>
              <a:rPr lang="en-US" dirty="0"/>
              <a:t>5 weeks ago = general case: Artificial Neural Networks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9C3A21F-26E9-43FB-99DD-70B7693C1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86A01-FA10-4E06-92C7-92734750F4C6}" type="slidenum">
              <a:rPr lang="en-US" smtClean="0"/>
              <a:t>15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A08AC2-6B69-4D8E-8219-82867E111B1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34" r="2405"/>
          <a:stretch/>
        </p:blipFill>
        <p:spPr>
          <a:xfrm>
            <a:off x="0" y="2097201"/>
            <a:ext cx="6613451" cy="47607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ABD987E-7F78-44AC-82D7-0CA6BF8BCC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13451" y="2097202"/>
            <a:ext cx="5578549" cy="1078328"/>
          </a:xfrm>
          <a:prstGeom prst="rect">
            <a:avLst/>
          </a:prstGeom>
        </p:spPr>
      </p:pic>
      <p:pic>
        <p:nvPicPr>
          <p:cNvPr id="8" name="Picture 7" descr="\documentclass{article}&#10;\usepackage{amsmath,xcolor}&#10;\pagestyle{empty}&#10;\begin{document}&#10;&#10;$&#10;\textcolor{white}{\mathrm{Output}=\phi_{\mathrm{top}}\left(W_{\mathrm{top}}\mathrm{Hidden}+b_{\mathrm{top}}\right)}&#10;$&#10;&#10;\end{document}" title="IguanaTex Bitmap Display">
            <a:extLst>
              <a:ext uri="{FF2B5EF4-FFF2-40B4-BE49-F238E27FC236}">
                <a16:creationId xmlns:a16="http://schemas.microsoft.com/office/drawing/2014/main" id="{03F17CE7-F593-41B8-B1CB-18680FBA14A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7882" y="3403008"/>
            <a:ext cx="5400000" cy="368230"/>
          </a:xfrm>
          <a:prstGeom prst="rect">
            <a:avLst/>
          </a:prstGeom>
        </p:spPr>
      </p:pic>
      <p:pic>
        <p:nvPicPr>
          <p:cNvPr id="10" name="Picture 9" descr="\documentclass{article}&#10;\usepackage{amsmath,xcolor}&#10;\pagestyle{empty}&#10;\begin{document}&#10;&#10;$&#10;\textcolor{white}{\mathrm{Hidden}=\phi_{\mathrm{bottom}}\left(W_{\mathrm{bottom}}\mathrm{Input}+b_{\mathrm{bottom}}\right)}&#10;$&#10;&#10;\end{document}" title="IguanaTex Bitmap Display">
            <a:extLst>
              <a:ext uri="{FF2B5EF4-FFF2-40B4-BE49-F238E27FC236}">
                <a16:creationId xmlns:a16="http://schemas.microsoft.com/office/drawing/2014/main" id="{D147D900-C7AB-4FA2-B90F-7AA954121ECA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2724" y="4878264"/>
            <a:ext cx="5400000" cy="290903"/>
          </a:xfrm>
          <a:prstGeom prst="rect">
            <a:avLst/>
          </a:prstGeom>
        </p:spPr>
      </p:pic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009DAACD-BC68-4B7A-AF57-CCF50AC46E5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42632"/>
            <a:ext cx="425221" cy="425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604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F03AAF-42BB-493C-8862-25F7108DD3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1042633"/>
            <a:ext cx="12192000" cy="935024"/>
          </a:xfrm>
        </p:spPr>
        <p:txBody>
          <a:bodyPr>
            <a:normAutofit fontScale="90000"/>
          </a:bodyPr>
          <a:lstStyle/>
          <a:p>
            <a:r>
              <a:rPr lang="en-US" dirty="0"/>
              <a:t>3 weeks ago = Convolutional Neural Networks (CNNs)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B3486EF-6A35-45FF-8576-343345999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86A01-FA10-4E06-92C7-92734750F4C6}" type="slidenum">
              <a:rPr lang="en-US" smtClean="0"/>
              <a:t>16</a:t>
            </a:fld>
            <a:endParaRPr lang="en-US"/>
          </a:p>
        </p:txBody>
      </p:sp>
      <p:pic>
        <p:nvPicPr>
          <p:cNvPr id="5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F8CA57E7-83C4-47B2-9207-D9F9ED044E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2661006"/>
            <a:ext cx="5749007" cy="4196994"/>
          </a:xfrm>
          <a:prstGeom prst="rect">
            <a:avLst/>
          </a:prstGeom>
        </p:spPr>
      </p:pic>
      <p:pic>
        <p:nvPicPr>
          <p:cNvPr id="7" name="Picture 6" descr="Diagram, engineering drawing&#10;&#10;Description automatically generated">
            <a:extLst>
              <a:ext uri="{FF2B5EF4-FFF2-40B4-BE49-F238E27FC236}">
                <a16:creationId xmlns:a16="http://schemas.microsoft.com/office/drawing/2014/main" id="{F470C93F-6F12-4500-9209-A6506C24C2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046" y="1041864"/>
            <a:ext cx="6814252" cy="68268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4C1844D-A9CF-4CE1-9035-8828BCFF2F1C}"/>
              </a:ext>
            </a:extLst>
          </p:cNvPr>
          <p:cNvSpPr txBox="1"/>
          <p:nvPr/>
        </p:nvSpPr>
        <p:spPr>
          <a:xfrm>
            <a:off x="5747676" y="6488668"/>
            <a:ext cx="64429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i="1" u="sng" dirty="0"/>
              <a:t>Source</a:t>
            </a:r>
            <a:r>
              <a:rPr lang="en-US" i="1" dirty="0"/>
              <a:t>: </a:t>
            </a:r>
            <a:r>
              <a:rPr lang="en-US" i="1" dirty="0" err="1"/>
              <a:t>Giphy</a:t>
            </a:r>
            <a:r>
              <a:rPr lang="en-US" i="1" dirty="0"/>
              <a:t>, Analytics India Magazine (K. </a:t>
            </a:r>
            <a:r>
              <a:rPr lang="en-US" i="1" dirty="0" err="1"/>
              <a:t>Maladkar</a:t>
            </a:r>
            <a:r>
              <a:rPr lang="en-US" i="1" dirty="0"/>
              <a:t>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133ACAD-0B26-4C45-BE75-EAD42C4BE6F9}"/>
              </a:ext>
            </a:extLst>
          </p:cNvPr>
          <p:cNvSpPr txBox="1"/>
          <p:nvPr/>
        </p:nvSpPr>
        <p:spPr>
          <a:xfrm>
            <a:off x="-1" y="1871330"/>
            <a:ext cx="1219066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/>
              <a:t>Regularized versions of Artificial Neural Networks used to process images</a:t>
            </a:r>
          </a:p>
        </p:txBody>
      </p:sp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67FC593C-8F4C-4BB1-ADA4-2780229B07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42632"/>
            <a:ext cx="425221" cy="425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919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F03AAF-42BB-493C-8862-25F7108DD3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1042633"/>
            <a:ext cx="12192000" cy="889175"/>
          </a:xfrm>
        </p:spPr>
        <p:txBody>
          <a:bodyPr>
            <a:normAutofit fontScale="90000"/>
          </a:bodyPr>
          <a:lstStyle/>
          <a:p>
            <a:r>
              <a:rPr lang="en-US" dirty="0"/>
              <a:t>CNNs used for </a:t>
            </a:r>
            <a:r>
              <a:rPr lang="en-US" b="1" dirty="0"/>
              <a:t>computer vision </a:t>
            </a:r>
            <a:r>
              <a:rPr lang="en-US" dirty="0"/>
              <a:t>(analyzing images, videos)</a:t>
            </a:r>
            <a:endParaRPr lang="en-US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B3486EF-6A35-45FF-8576-343345999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86A01-FA10-4E06-92C7-92734750F4C6}" type="slidenum">
              <a:rPr lang="en-US" smtClean="0"/>
              <a:t>17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90C82BF-85DF-45FF-B85F-3372BD4680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31808"/>
            <a:ext cx="12192000" cy="492619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943D1E6-CC81-4C29-848B-044F415DBB6C}"/>
              </a:ext>
            </a:extLst>
          </p:cNvPr>
          <p:cNvSpPr txBox="1"/>
          <p:nvPr/>
        </p:nvSpPr>
        <p:spPr>
          <a:xfrm>
            <a:off x="5747676" y="6339810"/>
            <a:ext cx="64429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400" i="1" u="sng" dirty="0">
                <a:solidFill>
                  <a:schemeClr val="bg1"/>
                </a:solidFill>
              </a:rPr>
              <a:t>Source</a:t>
            </a:r>
            <a:r>
              <a:rPr lang="en-US" sz="1400" i="1" dirty="0">
                <a:solidFill>
                  <a:schemeClr val="bg1"/>
                </a:solidFill>
              </a:rPr>
              <a:t>: Stanford (CS231)</a:t>
            </a:r>
          </a:p>
        </p:txBody>
      </p:sp>
    </p:spTree>
    <p:extLst>
      <p:ext uri="{BB962C8B-B14F-4D97-AF65-F5344CB8AC3E}">
        <p14:creationId xmlns:p14="http://schemas.microsoft.com/office/powerpoint/2010/main" val="1334385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5D8E2F-C134-4967-811C-45E5663844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86A01-FA10-4E06-92C7-92734750F4C6}" type="slidenum">
              <a:rPr lang="en-US" smtClean="0"/>
              <a:t>18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EA5239-E30C-4474-AD7E-C92DA41A0E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7774" y="1030692"/>
            <a:ext cx="8624226" cy="44007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3ABA1E2-0210-4C82-AF84-EC7358B130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6814" y="1030692"/>
            <a:ext cx="3594587" cy="582730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897E3F0-2185-43ED-A388-DC2661BA2995}"/>
              </a:ext>
            </a:extLst>
          </p:cNvPr>
          <p:cNvSpPr txBox="1"/>
          <p:nvPr/>
        </p:nvSpPr>
        <p:spPr>
          <a:xfrm>
            <a:off x="5747676" y="6488668"/>
            <a:ext cx="64429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i="1" u="sng" dirty="0"/>
              <a:t>Source</a:t>
            </a:r>
            <a:r>
              <a:rPr lang="en-US" i="1" dirty="0"/>
              <a:t>: Zhu et al. (2017), Prabhat et al. (2020)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9D0DA4D-1068-460D-8035-9B53916AE7E5}"/>
              </a:ext>
            </a:extLst>
          </p:cNvPr>
          <p:cNvSpPr txBox="1"/>
          <p:nvPr/>
        </p:nvSpPr>
        <p:spPr>
          <a:xfrm>
            <a:off x="3567773" y="5431465"/>
            <a:ext cx="297125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/>
              <a:t>Object Detection for Remote Sensing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9BBAE5-84E4-4E48-8C0A-F90066BD46BD}"/>
              </a:ext>
            </a:extLst>
          </p:cNvPr>
          <p:cNvSpPr txBox="1"/>
          <p:nvPr/>
        </p:nvSpPr>
        <p:spPr>
          <a:xfrm>
            <a:off x="7165904" y="5380672"/>
            <a:ext cx="502476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/>
              <a:t>Instance Segmentation for Storm Detection</a:t>
            </a:r>
          </a:p>
        </p:txBody>
      </p:sp>
    </p:spTree>
    <p:extLst>
      <p:ext uri="{BB962C8B-B14F-4D97-AF65-F5344CB8AC3E}">
        <p14:creationId xmlns:p14="http://schemas.microsoft.com/office/powerpoint/2010/main" val="120645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728CEB-0C44-48E2-B144-857915C0CA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86A01-FA10-4E06-92C7-92734750F4C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B26ADA2-49E6-49DE-96FE-2484087C4BB0}"/>
              </a:ext>
            </a:extLst>
          </p:cNvPr>
          <p:cNvSpPr txBox="1"/>
          <p:nvPr/>
        </p:nvSpPr>
        <p:spPr>
          <a:xfrm>
            <a:off x="1830" y="1134750"/>
            <a:ext cx="121901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+mj-lt"/>
              </a:rPr>
              <a:t>Saliency Map</a:t>
            </a:r>
            <a:r>
              <a:rPr lang="en-US" sz="3600" dirty="0">
                <a:latin typeface="+mj-lt"/>
              </a:rPr>
              <a:t> = Squared Jacobian of the emulated mapping</a:t>
            </a:r>
          </a:p>
        </p:txBody>
      </p:sp>
      <p:pic>
        <p:nvPicPr>
          <p:cNvPr id="13" name="Picture 12" descr="A close up of a bird&#10;&#10;Description automatically generated">
            <a:extLst>
              <a:ext uri="{FF2B5EF4-FFF2-40B4-BE49-F238E27FC236}">
                <a16:creationId xmlns:a16="http://schemas.microsoft.com/office/drawing/2014/main" id="{7A643FA2-BF64-44DD-B885-30D1EFC7C9B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601"/>
          <a:stretch/>
        </p:blipFill>
        <p:spPr>
          <a:xfrm>
            <a:off x="1" y="3377999"/>
            <a:ext cx="12191999" cy="311067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09430A7-4F23-4EC5-9A43-C01B1B8BF2B0}"/>
              </a:ext>
            </a:extLst>
          </p:cNvPr>
          <p:cNvSpPr/>
          <p:nvPr/>
        </p:nvSpPr>
        <p:spPr>
          <a:xfrm>
            <a:off x="1524000" y="6488668"/>
            <a:ext cx="10668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i="1" u="sng" dirty="0"/>
              <a:t>Image source:</a:t>
            </a:r>
            <a:r>
              <a:rPr lang="en-US" i="1" dirty="0"/>
              <a:t> </a:t>
            </a:r>
            <a:r>
              <a:rPr lang="en-US" i="1" dirty="0" err="1"/>
              <a:t>flashtorch</a:t>
            </a:r>
            <a:r>
              <a:rPr lang="en-US" i="1" dirty="0"/>
              <a:t> (</a:t>
            </a:r>
            <a:r>
              <a:rPr lang="en-US" i="1" dirty="0" err="1"/>
              <a:t>Github</a:t>
            </a:r>
            <a:r>
              <a:rPr lang="en-US" i="1" dirty="0"/>
              <a:t>) </a:t>
            </a:r>
            <a:r>
              <a:rPr lang="en-US" i="1" u="sng" dirty="0"/>
              <a:t>See</a:t>
            </a:r>
            <a:r>
              <a:rPr lang="en-US" i="1" dirty="0"/>
              <a:t>: </a:t>
            </a:r>
            <a:r>
              <a:rPr lang="en-US" i="1" dirty="0" err="1"/>
              <a:t>Paszke</a:t>
            </a:r>
            <a:r>
              <a:rPr lang="en-US" i="1" dirty="0"/>
              <a:t> et al. (2017), </a:t>
            </a:r>
            <a:r>
              <a:rPr lang="en-US" i="1" dirty="0" err="1"/>
              <a:t>Springenbert</a:t>
            </a:r>
            <a:r>
              <a:rPr lang="en-US" i="1" dirty="0"/>
              <a:t> et al. (2015)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3D50F09-4384-4289-9BF7-F534AF7EEC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3360" y="1906203"/>
            <a:ext cx="4112575" cy="125908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FED5C02E-B4CA-4E05-A941-36FAB4866D43}"/>
              </a:ext>
            </a:extLst>
          </p:cNvPr>
          <p:cNvSpPr/>
          <p:nvPr/>
        </p:nvSpPr>
        <p:spPr>
          <a:xfrm>
            <a:off x="0" y="2146894"/>
            <a:ext cx="7469430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500" dirty="0"/>
              <a:t>Deep learning libraries efficiently calculate Jacobian via automatic differentiation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42E29BA-2F9D-4A0D-BB29-426A9914A1E7}"/>
              </a:ext>
            </a:extLst>
          </p:cNvPr>
          <p:cNvSpPr/>
          <p:nvPr/>
        </p:nvSpPr>
        <p:spPr>
          <a:xfrm>
            <a:off x="10942321" y="2722880"/>
            <a:ext cx="965200" cy="36576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377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0E816-71E6-4789-81A4-C7C5659E71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1042633"/>
            <a:ext cx="12192000" cy="983018"/>
          </a:xfrm>
        </p:spPr>
        <p:txBody>
          <a:bodyPr/>
          <a:lstStyle/>
          <a:p>
            <a:r>
              <a:rPr lang="en-US" dirty="0"/>
              <a:t>In-class Peer Review: Friday, Dec 6</a:t>
            </a:r>
            <a:r>
              <a:rPr lang="en-US" baseline="30000" dirty="0"/>
              <a:t>th</a:t>
            </a:r>
            <a:r>
              <a:rPr lang="en-US" dirty="0"/>
              <a:t>, 2PM-4PM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4E4BB1-F0A7-450A-9EFA-9C5C6FC08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86A01-FA10-4E06-92C7-92734750F4C6}" type="slidenum">
              <a:rPr lang="en-US" smtClean="0"/>
              <a:t>2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5EB457D-0278-4721-9A27-E528E0D68D50}"/>
              </a:ext>
            </a:extLst>
          </p:cNvPr>
          <p:cNvSpPr txBox="1">
            <a:spLocks/>
          </p:cNvSpPr>
          <p:nvPr/>
        </p:nvSpPr>
        <p:spPr>
          <a:xfrm>
            <a:off x="2" y="5874982"/>
            <a:ext cx="12191998" cy="9830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Submit first draft of your project by Thursday, </a:t>
            </a:r>
            <a:r>
              <a:rPr lang="en-US" b="1" dirty="0"/>
              <a:t>Dec 5</a:t>
            </a:r>
            <a:r>
              <a:rPr lang="en-US" b="1" baseline="30000" dirty="0"/>
              <a:t>th</a:t>
            </a:r>
            <a:r>
              <a:rPr lang="en-US" b="1" dirty="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1358967-AD52-C0BE-70F6-6810D8F812D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23661"/>
          <a:stretch/>
        </p:blipFill>
        <p:spPr>
          <a:xfrm>
            <a:off x="-2" y="3340330"/>
            <a:ext cx="12192000" cy="255642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152D590-4DA8-5883-C5B2-BDD30C8CA62A}"/>
              </a:ext>
            </a:extLst>
          </p:cNvPr>
          <p:cNvSpPr txBox="1"/>
          <p:nvPr/>
        </p:nvSpPr>
        <p:spPr>
          <a:xfrm>
            <a:off x="5267325" y="2101441"/>
            <a:ext cx="6924673" cy="1015663"/>
          </a:xfrm>
          <a:prstGeom prst="rect">
            <a:avLst/>
          </a:prstGeom>
          <a:noFill/>
          <a:ln w="28575">
            <a:solidFill>
              <a:srgbClr val="0091D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000" dirty="0"/>
              <a:t>Please use the same GitHub username as you used to fork the course’s repository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6A46EB7-34E2-D55D-2374-7F21F5758659}"/>
              </a:ext>
            </a:extLst>
          </p:cNvPr>
          <p:cNvSpPr/>
          <p:nvPr/>
        </p:nvSpPr>
        <p:spPr>
          <a:xfrm>
            <a:off x="6096000" y="5583489"/>
            <a:ext cx="782320" cy="294640"/>
          </a:xfrm>
          <a:prstGeom prst="rect">
            <a:avLst/>
          </a:prstGeom>
          <a:noFill/>
          <a:ln w="19050">
            <a:solidFill>
              <a:srgbClr val="0091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349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D3D9D2-B539-4A4E-A748-FE2B7C04CE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035275"/>
            <a:ext cx="12192000" cy="1705897"/>
          </a:xfrm>
        </p:spPr>
        <p:txBody>
          <a:bodyPr>
            <a:normAutofit fontScale="90000"/>
          </a:bodyPr>
          <a:lstStyle/>
          <a:p>
            <a:r>
              <a:rPr lang="en-US" dirty="0"/>
              <a:t>Min 45-60: </a:t>
            </a:r>
            <a:br>
              <a:rPr lang="en-US" dirty="0"/>
            </a:br>
            <a:r>
              <a:rPr lang="en-US" dirty="0"/>
              <a:t>Moodle Quiz (5 questions)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CCB5B1-D724-4811-BE0C-131025975F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86A01-FA10-4E06-92C7-92734750F4C6}" type="slidenum">
              <a:rPr lang="en-US" smtClean="0"/>
              <a:t>20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0C9570-6C12-1D31-8F5F-969F950686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83352"/>
            <a:ext cx="12192000" cy="167221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845F18-1B47-D039-9156-7E08212A85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7645" y="4697751"/>
            <a:ext cx="7716710" cy="2160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599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tree, outdoor, sky, lush&#10;&#10;Description automatically generated">
            <a:extLst>
              <a:ext uri="{FF2B5EF4-FFF2-40B4-BE49-F238E27FC236}">
                <a16:creationId xmlns:a16="http://schemas.microsoft.com/office/drawing/2014/main" id="{93BAAFDB-50B7-4E78-AD89-329B4A3EDB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5269" y="3614850"/>
            <a:ext cx="4837053" cy="32431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7557CCE-FCA5-4EA9-84D7-D1726F57381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Min 60-75: Break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7B5D72-1FCE-4876-B2D9-9D757C5C9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86A01-FA10-4E06-92C7-92734750F4C6}" type="slidenum">
              <a:rPr lang="en-US" smtClean="0"/>
              <a:t>21</a:t>
            </a:fld>
            <a:endParaRPr lang="en-US"/>
          </a:p>
        </p:txBody>
      </p:sp>
      <p:pic>
        <p:nvPicPr>
          <p:cNvPr id="6" name="Picture 5" descr="A picture containing table, cup, sitting, indoor&#10;&#10;Description automatically generated">
            <a:extLst>
              <a:ext uri="{FF2B5EF4-FFF2-40B4-BE49-F238E27FC236}">
                <a16:creationId xmlns:a16="http://schemas.microsoft.com/office/drawing/2014/main" id="{7D264572-6C9E-4B6C-95B4-03276295BA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62" b="27556"/>
          <a:stretch/>
        </p:blipFill>
        <p:spPr>
          <a:xfrm>
            <a:off x="21351" y="3614850"/>
            <a:ext cx="3768329" cy="3243150"/>
          </a:xfrm>
          <a:prstGeom prst="rect">
            <a:avLst/>
          </a:prstGeom>
        </p:spPr>
      </p:pic>
      <p:pic>
        <p:nvPicPr>
          <p:cNvPr id="8" name="Picture 7" descr="A pile of green and red apples&#10;&#10;Description automatically generated with low confidence">
            <a:extLst>
              <a:ext uri="{FF2B5EF4-FFF2-40B4-BE49-F238E27FC236}">
                <a16:creationId xmlns:a16="http://schemas.microsoft.com/office/drawing/2014/main" id="{18CB289A-2A53-4076-A274-ECB92EF00A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7799" y="3614850"/>
            <a:ext cx="4324201" cy="3243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365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DC6239-8907-4A57-A723-BEEF915D5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Presentations in room 2138 </a:t>
            </a:r>
            <a:br>
              <a:rPr lang="en-US" dirty="0"/>
            </a:br>
            <a:r>
              <a:rPr lang="en-US" dirty="0"/>
              <a:t>Friday, Dec 13</a:t>
            </a:r>
            <a:r>
              <a:rPr lang="en-US" baseline="30000" dirty="0"/>
              <a:t>th</a:t>
            </a:r>
            <a:r>
              <a:rPr lang="en-US" dirty="0"/>
              <a:t> from 2PM to 4PM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164522C-45E9-48E6-AE64-6016EBEDD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86A01-FA10-4E06-92C7-92734750F4C6}" type="slidenum">
              <a:rPr lang="en-US" smtClean="0"/>
              <a:t>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0C6CCE-B381-4BEE-99A6-AA0F0883EF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" y="2563469"/>
            <a:ext cx="12192000" cy="6968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A8969C6-F13F-402F-AF09-61C8A2FD87D5}"/>
              </a:ext>
            </a:extLst>
          </p:cNvPr>
          <p:cNvSpPr txBox="1"/>
          <p:nvPr/>
        </p:nvSpPr>
        <p:spPr>
          <a:xfrm>
            <a:off x="0" y="3534013"/>
            <a:ext cx="1219200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u="sng" dirty="0"/>
              <a:t>4min presentations + 1min Q&amp;A</a:t>
            </a:r>
          </a:p>
          <a:p>
            <a:pPr algn="l"/>
            <a:endParaRPr lang="en-US" sz="3000" dirty="0"/>
          </a:p>
          <a:p>
            <a:pPr algn="l"/>
            <a:r>
              <a:rPr lang="en-US" sz="3000" dirty="0"/>
              <a:t>Tip = 1 slide/minute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000" dirty="0"/>
              <a:t>Scientific question: What’s our goal and why do we care?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000" dirty="0"/>
              <a:t>Dataset: Characteristics, challenges, training/validation/test split, etc.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000" dirty="0"/>
              <a:t>Methodology: Which ML algorithm(s) did you choose and why?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000" dirty="0"/>
              <a:t>Results: What are your findings and how does it answer the sci. question?</a:t>
            </a:r>
          </a:p>
        </p:txBody>
      </p:sp>
    </p:spTree>
    <p:extLst>
      <p:ext uri="{BB962C8B-B14F-4D97-AF65-F5344CB8AC3E}">
        <p14:creationId xmlns:p14="http://schemas.microsoft.com/office/powerpoint/2010/main" val="3838878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1E10A-3459-4F37-B2D1-3F864BD5CB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031359"/>
            <a:ext cx="12192000" cy="1765004"/>
          </a:xfrm>
        </p:spPr>
        <p:txBody>
          <a:bodyPr>
            <a:normAutofit/>
          </a:bodyPr>
          <a:lstStyle/>
          <a:p>
            <a:r>
              <a:rPr lang="en-US" dirty="0"/>
              <a:t>Min 80-105: Intro to XAI = </a:t>
            </a:r>
            <a:r>
              <a:rPr lang="en-US" dirty="0" err="1"/>
              <a:t>eXplainable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Artificial Intelligence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951D8F-8562-4A80-A9B3-5D34DC991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86A01-FA10-4E06-92C7-92734750F4C6}" type="slidenum">
              <a:rPr lang="en-US" smtClean="0"/>
              <a:t>4</a:t>
            </a:fld>
            <a:endParaRPr lang="en-US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F938649D-351C-4F26-B22E-257FBE0817E2}"/>
              </a:ext>
            </a:extLst>
          </p:cNvPr>
          <p:cNvSpPr txBox="1">
            <a:spLocks/>
          </p:cNvSpPr>
          <p:nvPr/>
        </p:nvSpPr>
        <p:spPr>
          <a:xfrm>
            <a:off x="0" y="3462597"/>
            <a:ext cx="12192001" cy="27963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u="sng" dirty="0"/>
              <a:t>Learning Objectives</a:t>
            </a:r>
            <a:r>
              <a:rPr lang="en-US" dirty="0"/>
              <a:t> (Molnar extracts):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Understand the importance of XAI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Distinguish local from global explanation methods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Distinguish model-agnostic from model-specific methods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Know how to implement permutation feature importance and partial dependence plots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Apprehend explanation methods for neural networks</a:t>
            </a:r>
          </a:p>
        </p:txBody>
      </p:sp>
    </p:spTree>
    <p:extLst>
      <p:ext uri="{BB962C8B-B14F-4D97-AF65-F5344CB8AC3E}">
        <p14:creationId xmlns:p14="http://schemas.microsoft.com/office/powerpoint/2010/main" val="1571380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90E96-404C-4E2F-AFC3-F2AB49F74E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1042633"/>
            <a:ext cx="12192000" cy="908088"/>
          </a:xfrm>
        </p:spPr>
        <p:txBody>
          <a:bodyPr/>
          <a:lstStyle/>
          <a:p>
            <a:r>
              <a:rPr lang="en-US" dirty="0"/>
              <a:t>Why bother with XAI?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22AA23-9312-4197-AD5F-1E900AB1A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86A01-FA10-4E06-92C7-92734750F4C6}" type="slidenum">
              <a:rPr lang="en-US" smtClean="0"/>
              <a:t>5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632D27-C4FA-4E73-9E51-D0C97916D584}"/>
              </a:ext>
            </a:extLst>
          </p:cNvPr>
          <p:cNvSpPr txBox="1"/>
          <p:nvPr/>
        </p:nvSpPr>
        <p:spPr>
          <a:xfrm>
            <a:off x="13919198" y="4135120"/>
            <a:ext cx="235712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/>
              <a:t>Horse/label</a:t>
            </a:r>
          </a:p>
          <a:p>
            <a:pPr algn="l"/>
            <a:r>
              <a:rPr lang="en-US" sz="3000" dirty="0"/>
              <a:t>Would you trust the model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DCCCF8-A1FE-48E6-84EF-73D31BDE0819}"/>
              </a:ext>
            </a:extLst>
          </p:cNvPr>
          <p:cNvSpPr txBox="1"/>
          <p:nvPr/>
        </p:nvSpPr>
        <p:spPr>
          <a:xfrm>
            <a:off x="12446000" y="2651928"/>
            <a:ext cx="43383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/>
              <a:t>Environmental examples from students</a:t>
            </a:r>
          </a:p>
        </p:txBody>
      </p:sp>
      <p:pic>
        <p:nvPicPr>
          <p:cNvPr id="7" name="Picture 6" descr="Graphical user interface&#10;&#10;Description automatically generated">
            <a:extLst>
              <a:ext uri="{FF2B5EF4-FFF2-40B4-BE49-F238E27FC236}">
                <a16:creationId xmlns:a16="http://schemas.microsoft.com/office/drawing/2014/main" id="{2ED48439-075C-4319-9292-3D3F6ED1AE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2061378"/>
            <a:ext cx="12192000" cy="401273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C17577D-115D-4915-AE63-54CC93EAD758}"/>
              </a:ext>
            </a:extLst>
          </p:cNvPr>
          <p:cNvSpPr/>
          <p:nvPr/>
        </p:nvSpPr>
        <p:spPr>
          <a:xfrm>
            <a:off x="-182882" y="5382783"/>
            <a:ext cx="12547600" cy="6913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C0AEC3-D125-4728-8491-602239E3DFCC}"/>
              </a:ext>
            </a:extLst>
          </p:cNvPr>
          <p:cNvSpPr txBox="1"/>
          <p:nvPr/>
        </p:nvSpPr>
        <p:spPr>
          <a:xfrm>
            <a:off x="1524002" y="6488667"/>
            <a:ext cx="10667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i="1" u="sng" dirty="0"/>
              <a:t>Source:</a:t>
            </a:r>
            <a:r>
              <a:rPr lang="en-US" i="1" dirty="0"/>
              <a:t> </a:t>
            </a:r>
            <a:r>
              <a:rPr lang="en-US" i="1" dirty="0" err="1"/>
              <a:t>Geirhos</a:t>
            </a:r>
            <a:r>
              <a:rPr lang="en-US" i="1" dirty="0"/>
              <a:t> et al. (2020) arXiv:2004.07780.</a:t>
            </a:r>
          </a:p>
        </p:txBody>
      </p:sp>
    </p:spTree>
    <p:extLst>
      <p:ext uri="{BB962C8B-B14F-4D97-AF65-F5344CB8AC3E}">
        <p14:creationId xmlns:p14="http://schemas.microsoft.com/office/powerpoint/2010/main" val="2977291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90E96-404C-4E2F-AFC3-F2AB49F74E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1042633"/>
            <a:ext cx="12192000" cy="908088"/>
          </a:xfrm>
        </p:spPr>
        <p:txBody>
          <a:bodyPr/>
          <a:lstStyle/>
          <a:p>
            <a:r>
              <a:rPr lang="en-US" dirty="0"/>
              <a:t>Why bother with XAI? Because NNs take shortcuts!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22AA23-9312-4197-AD5F-1E900AB1A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86A01-FA10-4E06-92C7-92734750F4C6}" type="slidenum">
              <a:rPr lang="en-US" smtClean="0"/>
              <a:t>6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632D27-C4FA-4E73-9E51-D0C97916D584}"/>
              </a:ext>
            </a:extLst>
          </p:cNvPr>
          <p:cNvSpPr txBox="1"/>
          <p:nvPr/>
        </p:nvSpPr>
        <p:spPr>
          <a:xfrm>
            <a:off x="13919198" y="4135120"/>
            <a:ext cx="235712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/>
              <a:t>Horse/label</a:t>
            </a:r>
          </a:p>
          <a:p>
            <a:pPr algn="l"/>
            <a:r>
              <a:rPr lang="en-US" sz="3000" dirty="0"/>
              <a:t>Would you trust the model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DCCCF8-A1FE-48E6-84EF-73D31BDE0819}"/>
              </a:ext>
            </a:extLst>
          </p:cNvPr>
          <p:cNvSpPr txBox="1"/>
          <p:nvPr/>
        </p:nvSpPr>
        <p:spPr>
          <a:xfrm>
            <a:off x="12446000" y="2651928"/>
            <a:ext cx="43383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/>
              <a:t>Environmental examples from students</a:t>
            </a:r>
          </a:p>
        </p:txBody>
      </p:sp>
      <p:pic>
        <p:nvPicPr>
          <p:cNvPr id="7" name="Picture 6" descr="Graphical user interface&#10;&#10;Description automatically generated">
            <a:extLst>
              <a:ext uri="{FF2B5EF4-FFF2-40B4-BE49-F238E27FC236}">
                <a16:creationId xmlns:a16="http://schemas.microsoft.com/office/drawing/2014/main" id="{2ED48439-075C-4319-9292-3D3F6ED1AE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2061378"/>
            <a:ext cx="12192000" cy="401273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7AC7F07-8FF1-47CC-B5A4-6ECCEEC3420F}"/>
              </a:ext>
            </a:extLst>
          </p:cNvPr>
          <p:cNvSpPr txBox="1"/>
          <p:nvPr/>
        </p:nvSpPr>
        <p:spPr>
          <a:xfrm>
            <a:off x="1524002" y="6488667"/>
            <a:ext cx="10667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i="1" u="sng" dirty="0"/>
              <a:t>Source:</a:t>
            </a:r>
            <a:r>
              <a:rPr lang="en-US" i="1" dirty="0"/>
              <a:t> </a:t>
            </a:r>
            <a:r>
              <a:rPr lang="en-US" i="1" dirty="0" err="1"/>
              <a:t>Geirhos</a:t>
            </a:r>
            <a:r>
              <a:rPr lang="en-US" i="1" dirty="0"/>
              <a:t> et al. (2020) arXiv:2004.07780.</a:t>
            </a:r>
          </a:p>
        </p:txBody>
      </p:sp>
    </p:spTree>
    <p:extLst>
      <p:ext uri="{BB962C8B-B14F-4D97-AF65-F5344CB8AC3E}">
        <p14:creationId xmlns:p14="http://schemas.microsoft.com/office/powerpoint/2010/main" val="2439893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6EB319-68ED-45F2-9EFF-D0F8FDAD2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Interpretability = Degree to which a human can understand the cause of a decision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3792CEB-1178-4853-9C60-EAC53B4E2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86A01-FA10-4E06-92C7-92734750F4C6}" type="slidenum">
              <a:rPr lang="en-US" smtClean="0"/>
              <a:t>7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6D97B6-665C-4B6D-A866-319DF371AA06}"/>
              </a:ext>
            </a:extLst>
          </p:cNvPr>
          <p:cNvSpPr txBox="1"/>
          <p:nvPr/>
        </p:nvSpPr>
        <p:spPr>
          <a:xfrm>
            <a:off x="4452284" y="2368195"/>
            <a:ext cx="773971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u="sng" dirty="0"/>
              <a:t>Advantages of XAI</a:t>
            </a:r>
            <a:r>
              <a:rPr lang="en-US" sz="3000" dirty="0"/>
              <a:t>: Robustness, Trustworthiness, Scientific Insight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C40652-A1CC-438D-B4D4-C6DF7A8292C4}"/>
              </a:ext>
            </a:extLst>
          </p:cNvPr>
          <p:cNvSpPr txBox="1"/>
          <p:nvPr/>
        </p:nvSpPr>
        <p:spPr>
          <a:xfrm>
            <a:off x="1524002" y="6488667"/>
            <a:ext cx="10667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i="1" u="sng" dirty="0"/>
              <a:t>Source:</a:t>
            </a:r>
            <a:r>
              <a:rPr lang="en-US" i="1" dirty="0"/>
              <a:t> Interpretable Machine Learning, C. Molnar (2019)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740569C-F6FC-463B-98A8-76CB741AAA7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33" r="25072" b="1522"/>
          <a:stretch/>
        </p:blipFill>
        <p:spPr>
          <a:xfrm>
            <a:off x="-2" y="2368195"/>
            <a:ext cx="4452286" cy="4489805"/>
          </a:xfrm>
          <a:prstGeom prst="rect">
            <a:avLst/>
          </a:prstGeom>
          <a:ln w="127000"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2FCCF4D-6ABD-4A95-A2BB-B0652BDB5AFE}"/>
              </a:ext>
            </a:extLst>
          </p:cNvPr>
          <p:cNvSpPr txBox="1"/>
          <p:nvPr/>
        </p:nvSpPr>
        <p:spPr>
          <a:xfrm>
            <a:off x="9580878" y="4336098"/>
            <a:ext cx="261112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0" fontAlgn="b"/>
            <a:r>
              <a:rPr lang="en-US" dirty="0">
                <a:effectLst/>
              </a:rPr>
              <a:t>Spam email detection</a:t>
            </a:r>
          </a:p>
          <a:p>
            <a:pPr algn="r" rtl="0" fontAlgn="b"/>
            <a:endParaRPr lang="en-US" dirty="0">
              <a:effectLst/>
            </a:endParaRPr>
          </a:p>
          <a:p>
            <a:pPr algn="r" rtl="0" fontAlgn="b"/>
            <a:r>
              <a:rPr lang="en-US" dirty="0">
                <a:effectLst/>
              </a:rPr>
              <a:t>When the model output has no importance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1ECA8FE-0716-454F-A93C-8E17DDF2E854}"/>
              </a:ext>
            </a:extLst>
          </p:cNvPr>
          <p:cNvSpPr txBox="1"/>
          <p:nvPr/>
        </p:nvSpPr>
        <p:spPr>
          <a:xfrm>
            <a:off x="4452284" y="4336098"/>
            <a:ext cx="386621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Wildfire susceptibility mapping to inform risk management</a:t>
            </a:r>
          </a:p>
          <a:p>
            <a:endParaRPr lang="en-US" dirty="0"/>
          </a:p>
          <a:p>
            <a:r>
              <a:rPr lang="en-US" dirty="0"/>
              <a:t>Land use classification to inform policy</a:t>
            </a:r>
          </a:p>
        </p:txBody>
      </p:sp>
    </p:spTree>
    <p:extLst>
      <p:ext uri="{BB962C8B-B14F-4D97-AF65-F5344CB8AC3E}">
        <p14:creationId xmlns:p14="http://schemas.microsoft.com/office/powerpoint/2010/main" val="1633146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  <p:bldP spid="1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6EB319-68ED-45F2-9EFF-D0F8FDAD2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Interpretability = Degree to which a human can understand the cause of a decision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3792CEB-1178-4853-9C60-EAC53B4E2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86A01-FA10-4E06-92C7-92734750F4C6}" type="slidenum">
              <a:rPr lang="en-US" smtClean="0"/>
              <a:t>8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6D97B6-665C-4B6D-A866-319DF371AA06}"/>
              </a:ext>
            </a:extLst>
          </p:cNvPr>
          <p:cNvSpPr txBox="1"/>
          <p:nvPr/>
        </p:nvSpPr>
        <p:spPr>
          <a:xfrm>
            <a:off x="4452284" y="2368195"/>
            <a:ext cx="773971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u="sng" dirty="0"/>
              <a:t>Advantages of XAI</a:t>
            </a:r>
            <a:r>
              <a:rPr lang="en-US" sz="3000" dirty="0"/>
              <a:t>: Robustness, Trustworthiness, Scientific Insight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C40652-A1CC-438D-B4D4-C6DF7A8292C4}"/>
              </a:ext>
            </a:extLst>
          </p:cNvPr>
          <p:cNvSpPr txBox="1"/>
          <p:nvPr/>
        </p:nvSpPr>
        <p:spPr>
          <a:xfrm>
            <a:off x="1524002" y="6488667"/>
            <a:ext cx="10667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i="1" u="sng" dirty="0"/>
              <a:t>Source:</a:t>
            </a:r>
            <a:r>
              <a:rPr lang="en-US" i="1" dirty="0"/>
              <a:t> Interpretable Machine Learning, C. Molnar (2019)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740569C-F6FC-463B-98A8-76CB741AAA7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33" r="25072" b="1522"/>
          <a:stretch/>
        </p:blipFill>
        <p:spPr>
          <a:xfrm>
            <a:off x="-2" y="2368195"/>
            <a:ext cx="4452286" cy="4489805"/>
          </a:xfrm>
          <a:prstGeom prst="rect">
            <a:avLst/>
          </a:prstGeom>
          <a:ln w="127000"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2FCCF4D-6ABD-4A95-A2BB-B0652BDB5AFE}"/>
              </a:ext>
            </a:extLst>
          </p:cNvPr>
          <p:cNvSpPr txBox="1"/>
          <p:nvPr/>
        </p:nvSpPr>
        <p:spPr>
          <a:xfrm>
            <a:off x="9580878" y="4336098"/>
            <a:ext cx="261112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0" fontAlgn="b"/>
            <a:r>
              <a:rPr lang="en-US" dirty="0">
                <a:solidFill>
                  <a:srgbClr val="FF0000"/>
                </a:solidFill>
                <a:effectLst/>
              </a:rPr>
              <a:t>Spam email detection</a:t>
            </a:r>
          </a:p>
          <a:p>
            <a:pPr algn="r" rtl="0" fontAlgn="b"/>
            <a:endParaRPr lang="en-US" dirty="0">
              <a:solidFill>
                <a:srgbClr val="FF0000"/>
              </a:solidFill>
              <a:effectLst/>
            </a:endParaRPr>
          </a:p>
          <a:p>
            <a:pPr algn="r" rtl="0" fontAlgn="b"/>
            <a:r>
              <a:rPr lang="en-US" dirty="0">
                <a:solidFill>
                  <a:srgbClr val="FF0000"/>
                </a:solidFill>
                <a:effectLst/>
              </a:rPr>
              <a:t>When the model output has no importance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1ECA8FE-0716-454F-A93C-8E17DDF2E854}"/>
              </a:ext>
            </a:extLst>
          </p:cNvPr>
          <p:cNvSpPr txBox="1"/>
          <p:nvPr/>
        </p:nvSpPr>
        <p:spPr>
          <a:xfrm>
            <a:off x="4452284" y="4336098"/>
            <a:ext cx="386621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Wildfire susceptibility mapping to inform risk management</a:t>
            </a:r>
          </a:p>
          <a:p>
            <a:endParaRPr lang="en-US" dirty="0">
              <a:solidFill>
                <a:srgbClr val="00B050"/>
              </a:solidFill>
            </a:endParaRPr>
          </a:p>
          <a:p>
            <a:r>
              <a:rPr lang="en-US" dirty="0">
                <a:solidFill>
                  <a:srgbClr val="00B050"/>
                </a:solidFill>
              </a:rPr>
              <a:t>Land use classification to inform policy</a:t>
            </a:r>
          </a:p>
        </p:txBody>
      </p:sp>
    </p:spTree>
    <p:extLst>
      <p:ext uri="{BB962C8B-B14F-4D97-AF65-F5344CB8AC3E}">
        <p14:creationId xmlns:p14="http://schemas.microsoft.com/office/powerpoint/2010/main" val="3450912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B14E45-8D05-45CA-A47A-7711236D7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1042633"/>
            <a:ext cx="12192000" cy="1009687"/>
          </a:xfrm>
        </p:spPr>
        <p:txBody>
          <a:bodyPr/>
          <a:lstStyle/>
          <a:p>
            <a:r>
              <a:rPr lang="en-US" dirty="0"/>
              <a:t>Some algorithms are inherently interpretable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BFC6694-3661-46A0-A1C5-23FEF1E31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86A01-FA10-4E06-92C7-92734750F4C6}" type="slidenum">
              <a:rPr lang="en-US" smtClean="0"/>
              <a:t>9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995EAD-5755-4E2C-BBD7-608EBB3E86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1015" y="2052320"/>
            <a:ext cx="6654019" cy="480568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8F6A859-5DFC-467A-A0E0-34D79540703B}"/>
              </a:ext>
            </a:extLst>
          </p:cNvPr>
          <p:cNvSpPr/>
          <p:nvPr/>
        </p:nvSpPr>
        <p:spPr>
          <a:xfrm>
            <a:off x="8750085" y="6488668"/>
            <a:ext cx="344191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1" u="sng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Source</a:t>
            </a:r>
            <a:r>
              <a:rPr kumimoji="0" lang="de-DE" sz="1800" b="0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: </a:t>
            </a:r>
            <a:r>
              <a:rPr kumimoji="0" lang="en-US" sz="1800" b="0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Beucler et al. (2021)</a:t>
            </a:r>
          </a:p>
        </p:txBody>
      </p:sp>
      <p:pic>
        <p:nvPicPr>
          <p:cNvPr id="7" name="Picture 6" descr="\documentclass{article}&#10;\usepackage{amsmath,xcolor}&#10;\pagestyle{empty}&#10;\begin{document}&#10;&#10;\textcolor{white}{$y=\beta_0 + \beta_1 x_1 + \beta_2 x_2$} &#10;&#10;&#10;\end{document}" title="IguanaTex Bitmap Display">
            <a:extLst>
              <a:ext uri="{FF2B5EF4-FFF2-40B4-BE49-F238E27FC236}">
                <a16:creationId xmlns:a16="http://schemas.microsoft.com/office/drawing/2014/main" id="{B7C6E8AA-BB5F-4BED-A3C2-D986B0FF7BA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3051" y="3111936"/>
            <a:ext cx="4629151" cy="4572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92542CD-9E94-426C-A55C-AF7235884DE2}"/>
              </a:ext>
            </a:extLst>
          </p:cNvPr>
          <p:cNvSpPr txBox="1"/>
          <p:nvPr/>
        </p:nvSpPr>
        <p:spPr>
          <a:xfrm>
            <a:off x="6979920" y="1949728"/>
            <a:ext cx="52120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u="sng" dirty="0"/>
              <a:t>Example</a:t>
            </a:r>
            <a:r>
              <a:rPr lang="en-US" sz="3000" dirty="0"/>
              <a:t>: Linear regression with one output and two inputs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71A3EF-9F95-464F-B5C6-3DBB5A055837}"/>
              </a:ext>
            </a:extLst>
          </p:cNvPr>
          <p:cNvSpPr txBox="1"/>
          <p:nvPr/>
        </p:nvSpPr>
        <p:spPr>
          <a:xfrm>
            <a:off x="6876051" y="3692482"/>
            <a:ext cx="531594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u="sng" dirty="0"/>
              <a:t>Naive</a:t>
            </a:r>
            <a:r>
              <a:rPr lang="en-US" sz="3000" dirty="0"/>
              <a:t>: Read coefficients</a:t>
            </a:r>
          </a:p>
          <a:p>
            <a:pPr algn="l"/>
            <a:endParaRPr lang="en-US" sz="3000" dirty="0"/>
          </a:p>
          <a:p>
            <a:pPr algn="l"/>
            <a:r>
              <a:rPr lang="en-US" sz="3000" u="sng" dirty="0"/>
              <a:t>Feature importance</a:t>
            </a:r>
            <a:r>
              <a:rPr lang="en-US" sz="3000" dirty="0"/>
              <a:t>:</a:t>
            </a:r>
          </a:p>
          <a:p>
            <a:pPr algn="l"/>
            <a:r>
              <a:rPr lang="en-US" sz="3000" dirty="0"/>
              <a:t>(One sample) Compare terms</a:t>
            </a:r>
          </a:p>
          <a:p>
            <a:pPr algn="l"/>
            <a:r>
              <a:rPr lang="en-US" sz="3000" dirty="0"/>
              <a:t>(Entire set) Average absolute terms over the entire set</a:t>
            </a:r>
          </a:p>
        </p:txBody>
      </p:sp>
    </p:spTree>
    <p:extLst>
      <p:ext uri="{BB962C8B-B14F-4D97-AF65-F5344CB8AC3E}">
        <p14:creationId xmlns:p14="http://schemas.microsoft.com/office/powerpoint/2010/main" val="3508011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9857"/>
  <p:tag name="ORIGINALWIDTH" val="1154,106"/>
  <p:tag name="LATEXADDIN" val="\documentclass{article}&#10;\usepackage{amsmath,xcolor}&#10;\pagestyle{empty}&#10;\begin{document}&#10;&#10;\textcolor{white}{$y=\beta_0 + \beta_1 x_1 + \beta_2 x_2$} &#10;&#10;&#10;\end{document}"/>
  <p:tag name="IGUANATEXSIZE" val="20"/>
  <p:tag name="IGUANATEXCURSOR" val="144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9,7338"/>
  <p:tag name="ORIGINALWIDTH" val="1902,512"/>
  <p:tag name="LATEXADDIN" val="\documentclass{article}&#10;\usepackage{amsmath,xcolor}&#10;\pagestyle{empty}&#10;\begin{document}&#10;&#10;$&#10;\textcolor{white}{\mathrm{Output}=\phi_{\mathrm{top}}\left(W_{\mathrm{top}}\mathrm{Hidden}+b_{\mathrm{top}}\right)}&#10;$&#10;&#10;\end{document}"/>
  <p:tag name="IGUANATEXSIZE" val="20"/>
  <p:tag name="IGUANATEXCURSOR" val="20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2324,709"/>
  <p:tag name="LATEXADDIN" val="\documentclass{article}&#10;\usepackage{amsmath,xcolor}&#10;\pagestyle{empty}&#10;\begin{document}&#10;&#10;$&#10;\textcolor{white}{\mathrm{Hidden}=\phi_{\mathrm{bottom}}\left(W_{\mathrm{bottom}}\mathrm{Input}+b_{\mathrm{bottom}}\right)}&#10;$&#10;&#10;\end{document}"/>
  <p:tag name="IGUANATEXSIZE" val="20"/>
  <p:tag name="IGUANATEXCURSOR" val="21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MU Sans Serif Theme">
      <a:majorFont>
        <a:latin typeface="CMU Sans Serif"/>
        <a:ea typeface=""/>
        <a:cs typeface=""/>
      </a:majorFont>
      <a:minorFont>
        <a:latin typeface="CMU Sans Serif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sz="30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3" id="{D708DCDC-42F7-48A2-975C-30318494E14E}" vid="{5A564382-0E23-4DF5-80A1-3DF436ECACC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982</Words>
  <Application>Microsoft Office PowerPoint</Application>
  <PresentationFormat>Widescreen</PresentationFormat>
  <Paragraphs>143</Paragraphs>
  <Slides>21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Arial</vt:lpstr>
      <vt:lpstr>Calibri</vt:lpstr>
      <vt:lpstr>CMU Sans Serif</vt:lpstr>
      <vt:lpstr>Helvetica Neue</vt:lpstr>
      <vt:lpstr>Times New Roman</vt:lpstr>
      <vt:lpstr>Wingdings</vt:lpstr>
      <vt:lpstr>Office Theme</vt:lpstr>
      <vt:lpstr>PowerPoint Presentation</vt:lpstr>
      <vt:lpstr>In-class Peer Review: Friday, Dec 6th, 2PM-4PM</vt:lpstr>
      <vt:lpstr>Final Presentations in room 2138  Friday, Dec 13th from 2PM to 4PM</vt:lpstr>
      <vt:lpstr>Min 80-105: Intro to XAI = eXplainable  Artificial Intelligence</vt:lpstr>
      <vt:lpstr>Why bother with XAI?</vt:lpstr>
      <vt:lpstr>Why bother with XAI? Because NNs take shortcuts!</vt:lpstr>
      <vt:lpstr>Interpretability = Degree to which a human can understand the cause of a decision</vt:lpstr>
      <vt:lpstr>Interpretability = Degree to which a human can understand the cause of a decision</vt:lpstr>
      <vt:lpstr>Some algorithms are inherently interpretable</vt:lpstr>
      <vt:lpstr>PowerPoint Presentation</vt:lpstr>
      <vt:lpstr>Permutation feature importance = Increase in prediction error in response to feature permutation</vt:lpstr>
      <vt:lpstr>Model-agnostic versus model-specific explanation Example: Random forests (see final project)</vt:lpstr>
      <vt:lpstr>Model-agnostic versus model-specific explanation Example 2: SHAPley values</vt:lpstr>
      <vt:lpstr>Partial Dependence Plots “show the marginal effect of 1 or 2 inputs on the predicted outputs”</vt:lpstr>
      <vt:lpstr>5 weeks ago = general case: Artificial Neural Networks</vt:lpstr>
      <vt:lpstr>3 weeks ago = Convolutional Neural Networks (CNNs)</vt:lpstr>
      <vt:lpstr>CNNs used for computer vision (analyzing images, videos)</vt:lpstr>
      <vt:lpstr>PowerPoint Presentation</vt:lpstr>
      <vt:lpstr>PowerPoint Presentation</vt:lpstr>
      <vt:lpstr>Min 45-60:  Moodle Quiz (5 questions)</vt:lpstr>
      <vt:lpstr>Min 60-75: Break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Tom Beucler</dc:creator>
  <cp:lastModifiedBy>Tom Beucler</cp:lastModifiedBy>
  <cp:revision>453</cp:revision>
  <dcterms:created xsi:type="dcterms:W3CDTF">2022-02-23T18:29:24Z</dcterms:created>
  <dcterms:modified xsi:type="dcterms:W3CDTF">2024-11-21T13:41:22Z</dcterms:modified>
</cp:coreProperties>
</file>